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-1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D8CF-007F-104D-97B3-81981F6EE8FD}" type="datetimeFigureOut">
              <a:rPr lang="en-US" smtClean="0"/>
              <a:t>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7A94-A8EA-154A-8590-4F74CAE8A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150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D8CF-007F-104D-97B3-81981F6EE8FD}" type="datetimeFigureOut">
              <a:rPr lang="en-US" smtClean="0"/>
              <a:t>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7A94-A8EA-154A-8590-4F74CAE8A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80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D8CF-007F-104D-97B3-81981F6EE8FD}" type="datetimeFigureOut">
              <a:rPr lang="en-US" smtClean="0"/>
              <a:t>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7A94-A8EA-154A-8590-4F74CAE8A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04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D8CF-007F-104D-97B3-81981F6EE8FD}" type="datetimeFigureOut">
              <a:rPr lang="en-US" smtClean="0"/>
              <a:t>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7A94-A8EA-154A-8590-4F74CAE8A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19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D8CF-007F-104D-97B3-81981F6EE8FD}" type="datetimeFigureOut">
              <a:rPr lang="en-US" smtClean="0"/>
              <a:t>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7A94-A8EA-154A-8590-4F74CAE8A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546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D8CF-007F-104D-97B3-81981F6EE8FD}" type="datetimeFigureOut">
              <a:rPr lang="en-US" smtClean="0"/>
              <a:t>2/14/14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7A94-A8EA-154A-8590-4F74CAE8A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49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D8CF-007F-104D-97B3-81981F6EE8FD}" type="datetimeFigureOut">
              <a:rPr lang="en-US" smtClean="0"/>
              <a:t>2/14/14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7A94-A8EA-154A-8590-4F74CAE8A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13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D8CF-007F-104D-97B3-81981F6EE8FD}" type="datetimeFigureOut">
              <a:rPr lang="en-US" smtClean="0"/>
              <a:t>2/14/14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7A94-A8EA-154A-8590-4F74CAE8A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628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D8CF-007F-104D-97B3-81981F6EE8FD}" type="datetimeFigureOut">
              <a:rPr lang="en-US" smtClean="0"/>
              <a:t>2/14/14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7A94-A8EA-154A-8590-4F74CAE8A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36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D8CF-007F-104D-97B3-81981F6EE8FD}" type="datetimeFigureOut">
              <a:rPr lang="en-US" smtClean="0"/>
              <a:t>2/14/14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7A94-A8EA-154A-8590-4F74CAE8A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32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D8CF-007F-104D-97B3-81981F6EE8FD}" type="datetimeFigureOut">
              <a:rPr lang="en-US" smtClean="0"/>
              <a:t>2/14/14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7A94-A8EA-154A-8590-4F74CAE8A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4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1D8CF-007F-104D-97B3-81981F6EE8FD}" type="datetimeFigureOut">
              <a:rPr lang="en-US" smtClean="0"/>
              <a:t>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D7A94-A8EA-154A-8590-4F74CAE8A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76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hyperlink" Target="http://images.google.com/imgres?imgurl=http://www.sproutnet.com/dill_sprouts.jpg&amp;imgrefurl=http://www.sproutnet.com/sprouting_seed_varieties.htm&amp;h=600&amp;w=800&amp;sz=319&amp;hl=en&amp;start=2&amp;um=1&amp;tbnid=XEtFX96bFQjThM:&amp;tbnh=107&amp;tbnw=143&amp;prev=/images?q=dill+seed&amp;um=1&amp;hl=en" TargetMode="External"/><Relationship Id="rId5" Type="http://schemas.openxmlformats.org/officeDocument/2006/relationships/image" Target="../media/image7.jpeg"/><Relationship Id="rId6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 16 Remake Guide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Relationships and Biodiversity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388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all questions in the packet </a:t>
            </a:r>
            <a:r>
              <a:rPr lang="en-US" b="1" dirty="0" smtClean="0"/>
              <a:t>while </a:t>
            </a:r>
            <a:r>
              <a:rPr lang="en-US" dirty="0" smtClean="0"/>
              <a:t>filling out the data table on the last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69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Test 1 - Structural Characteristics of Plants</a:t>
            </a:r>
          </a:p>
        </p:txBody>
      </p:sp>
      <p:pic>
        <p:nvPicPr>
          <p:cNvPr id="5141" name="Picture 21" descr="Arundo%2520donax%2520leaf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43000"/>
            <a:ext cx="222885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3" name="Picture 23" descr="SMTA2-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066800"/>
            <a:ext cx="291465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7" name="Picture 27" descr="107maplelea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5800"/>
            <a:ext cx="28956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9" name="Picture 29" descr="white_oa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962400"/>
            <a:ext cx="2511425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7086600" y="60960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Species Y</a:t>
            </a: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5867400" y="35814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Species Z</a:t>
            </a: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914400" y="63246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Species X</a:t>
            </a: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609600" y="41148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Botana curus</a:t>
            </a:r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2971800" y="2559050"/>
            <a:ext cx="26670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/>
              <a:t>QUESTION:</a:t>
            </a:r>
          </a:p>
          <a:p>
            <a:endParaRPr lang="en-US" b="1"/>
          </a:p>
          <a:p>
            <a:r>
              <a:rPr lang="en-US"/>
              <a:t>Which leaves most closely resemble the leaves produced by </a:t>
            </a:r>
            <a:r>
              <a:rPr lang="en-US" i="1"/>
              <a:t>Botana curus</a:t>
            </a:r>
            <a:r>
              <a:rPr lang="en-US"/>
              <a:t>?</a:t>
            </a:r>
          </a:p>
          <a:p>
            <a:endParaRPr lang="en-US"/>
          </a:p>
          <a:p>
            <a:r>
              <a:rPr lang="en-US"/>
              <a:t>Record your observations in the data table.</a:t>
            </a:r>
          </a:p>
        </p:txBody>
      </p:sp>
    </p:spTree>
    <p:extLst>
      <p:ext uri="{BB962C8B-B14F-4D97-AF65-F5344CB8AC3E}">
        <p14:creationId xmlns:p14="http://schemas.microsoft.com/office/powerpoint/2010/main" val="2780275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Test 2 – Structural Characteristics of Seeds</a:t>
            </a:r>
          </a:p>
        </p:txBody>
      </p:sp>
      <p:pic>
        <p:nvPicPr>
          <p:cNvPr id="6148" name="Picture 4" descr="celeryse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0"/>
            <a:ext cx="2819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180px-Sa-cilantro_see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447800"/>
            <a:ext cx="28956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dill_sprouts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2743200" cy="205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Poppies-seeds-larg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10000"/>
            <a:ext cx="28956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685800" y="3429000"/>
            <a:ext cx="2057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/>
              <a:t>Botana curus</a:t>
            </a:r>
            <a:r>
              <a:rPr lang="en-US" sz="1400"/>
              <a:t> seeds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6781800" y="35052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Species X seeds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629400" y="62484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Species Y seeds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914400" y="63246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Species Z seeds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352800" y="2057400"/>
            <a:ext cx="2362200" cy="339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QUESTION:</a:t>
            </a:r>
          </a:p>
          <a:p>
            <a:pPr>
              <a:spcBef>
                <a:spcPct val="50000"/>
              </a:spcBef>
            </a:pPr>
            <a:endParaRPr lang="en-US" b="1"/>
          </a:p>
          <a:p>
            <a:pPr>
              <a:spcBef>
                <a:spcPct val="50000"/>
              </a:spcBef>
            </a:pPr>
            <a:r>
              <a:rPr lang="en-US"/>
              <a:t>Which seeds most closely resemble the seeds produced by </a:t>
            </a:r>
            <a:r>
              <a:rPr lang="en-US" i="1"/>
              <a:t>Botana curus</a:t>
            </a:r>
            <a:r>
              <a:rPr lang="en-US"/>
              <a:t>?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Record your observations in the data table.</a:t>
            </a:r>
          </a:p>
        </p:txBody>
      </p:sp>
    </p:spTree>
    <p:extLst>
      <p:ext uri="{BB962C8B-B14F-4D97-AF65-F5344CB8AC3E}">
        <p14:creationId xmlns:p14="http://schemas.microsoft.com/office/powerpoint/2010/main" val="3056489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Test 3 – Microscopic Internal Structures of Stems</a:t>
            </a:r>
          </a:p>
        </p:txBody>
      </p:sp>
      <p:pic>
        <p:nvPicPr>
          <p:cNvPr id="7172" name="Picture 4" descr="LiliumBund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524000"/>
            <a:ext cx="28956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Helianth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14800"/>
            <a:ext cx="2971800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 descr="Zea may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29718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 descr="Ranunculu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994150"/>
            <a:ext cx="2667000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505200" y="2057400"/>
            <a:ext cx="19050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/>
              <a:t>QUESTION:</a:t>
            </a:r>
          </a:p>
          <a:p>
            <a:endParaRPr lang="en-US" b="1"/>
          </a:p>
          <a:p>
            <a:r>
              <a:rPr lang="en-US"/>
              <a:t>Which stem structures most closely resemble the stem structures of </a:t>
            </a:r>
            <a:r>
              <a:rPr lang="en-US" i="1"/>
              <a:t>Botana curus</a:t>
            </a:r>
            <a:r>
              <a:rPr lang="en-US"/>
              <a:t>?</a:t>
            </a:r>
          </a:p>
          <a:p>
            <a:endParaRPr lang="en-US"/>
          </a:p>
          <a:p>
            <a:r>
              <a:rPr lang="en-US"/>
              <a:t>Record your observations in the data table.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219200" y="61722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Species Y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553200" y="6248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Species Z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838200" y="36576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Botana curus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6629400" y="35814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Species X</a:t>
            </a:r>
          </a:p>
        </p:txBody>
      </p:sp>
    </p:spTree>
    <p:extLst>
      <p:ext uri="{BB962C8B-B14F-4D97-AF65-F5344CB8AC3E}">
        <p14:creationId xmlns:p14="http://schemas.microsoft.com/office/powerpoint/2010/main" val="1763862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4038600" y="3581400"/>
            <a:ext cx="1143000" cy="1447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1" name="Line 39"/>
          <p:cNvSpPr>
            <a:spLocks noChangeShapeType="1"/>
          </p:cNvSpPr>
          <p:nvPr/>
        </p:nvSpPr>
        <p:spPr bwMode="auto">
          <a:xfrm>
            <a:off x="4038600" y="4800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2" name="Oval 40"/>
          <p:cNvSpPr>
            <a:spLocks noChangeArrowheads="1"/>
          </p:cNvSpPr>
          <p:nvPr/>
        </p:nvSpPr>
        <p:spPr bwMode="auto">
          <a:xfrm>
            <a:off x="4114800" y="4724400"/>
            <a:ext cx="76200" cy="152400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3" name="Oval 41"/>
          <p:cNvSpPr>
            <a:spLocks noChangeArrowheads="1"/>
          </p:cNvSpPr>
          <p:nvPr/>
        </p:nvSpPr>
        <p:spPr bwMode="auto">
          <a:xfrm>
            <a:off x="4419600" y="4724400"/>
            <a:ext cx="76200" cy="152400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4" name="Oval 42"/>
          <p:cNvSpPr>
            <a:spLocks noChangeArrowheads="1"/>
          </p:cNvSpPr>
          <p:nvPr/>
        </p:nvSpPr>
        <p:spPr bwMode="auto">
          <a:xfrm>
            <a:off x="4648200" y="4724400"/>
            <a:ext cx="76200" cy="152400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5" name="Oval 43"/>
          <p:cNvSpPr>
            <a:spLocks noChangeArrowheads="1"/>
          </p:cNvSpPr>
          <p:nvPr/>
        </p:nvSpPr>
        <p:spPr bwMode="auto">
          <a:xfrm>
            <a:off x="4953000" y="4724400"/>
            <a:ext cx="76200" cy="152400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Test 4 – Paper Chromatography to Separate Plant Pigments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172200" y="1600200"/>
            <a:ext cx="2667000" cy="396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6172200" y="52578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6324600" y="5105400"/>
            <a:ext cx="152400" cy="228600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6934200" y="5105400"/>
            <a:ext cx="152400" cy="228600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7696200" y="5105400"/>
            <a:ext cx="152400" cy="228600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8458200" y="5105400"/>
            <a:ext cx="152400" cy="228600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28600" y="1676400"/>
            <a:ext cx="2743200" cy="396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228600" y="5334000"/>
            <a:ext cx="2743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457200" y="5181600"/>
            <a:ext cx="130175" cy="228600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Oval 13"/>
          <p:cNvSpPr>
            <a:spLocks noChangeArrowheads="1"/>
          </p:cNvSpPr>
          <p:nvPr/>
        </p:nvSpPr>
        <p:spPr bwMode="auto">
          <a:xfrm>
            <a:off x="1066800" y="5181600"/>
            <a:ext cx="130175" cy="228600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Oval 14"/>
          <p:cNvSpPr>
            <a:spLocks noChangeArrowheads="1"/>
          </p:cNvSpPr>
          <p:nvPr/>
        </p:nvSpPr>
        <p:spPr bwMode="auto">
          <a:xfrm>
            <a:off x="1828800" y="5181600"/>
            <a:ext cx="130175" cy="228600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Oval 15"/>
          <p:cNvSpPr>
            <a:spLocks noChangeArrowheads="1"/>
          </p:cNvSpPr>
          <p:nvPr/>
        </p:nvSpPr>
        <p:spPr bwMode="auto">
          <a:xfrm>
            <a:off x="2590800" y="5181600"/>
            <a:ext cx="130175" cy="228600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6324600" y="2743200"/>
            <a:ext cx="228600" cy="685800"/>
          </a:xfrm>
          <a:prstGeom prst="rect">
            <a:avLst/>
          </a:prstGeom>
          <a:gradFill rotWithShape="1">
            <a:gsLst>
              <a:gs pos="0">
                <a:srgbClr val="FF0000">
                  <a:gamma/>
                  <a:tint val="0"/>
                  <a:invGamma/>
                </a:srgbClr>
              </a:gs>
              <a:gs pos="50000">
                <a:srgbClr val="FF0000"/>
              </a:gs>
              <a:gs pos="100000">
                <a:srgbClr val="FF0000">
                  <a:gamma/>
                  <a:tint val="0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6324600" y="3581400"/>
            <a:ext cx="228600" cy="685800"/>
          </a:xfrm>
          <a:prstGeom prst="rect">
            <a:avLst/>
          </a:prstGeom>
          <a:gradFill rotWithShape="1">
            <a:gsLst>
              <a:gs pos="0">
                <a:srgbClr val="00CCFF">
                  <a:gamma/>
                  <a:tint val="0"/>
                  <a:invGamma/>
                </a:srgbClr>
              </a:gs>
              <a:gs pos="50000">
                <a:srgbClr val="00CCFF">
                  <a:alpha val="44000"/>
                </a:srgbClr>
              </a:gs>
              <a:gs pos="100000">
                <a:srgbClr val="00CCFF">
                  <a:gamma/>
                  <a:tint val="0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6324600" y="4343400"/>
            <a:ext cx="228600" cy="685800"/>
          </a:xfrm>
          <a:prstGeom prst="rect">
            <a:avLst/>
          </a:prstGeom>
          <a:gradFill rotWithShape="1">
            <a:gsLst>
              <a:gs pos="0">
                <a:srgbClr val="33CC33">
                  <a:gamma/>
                  <a:tint val="0"/>
                  <a:invGamma/>
                </a:srgbClr>
              </a:gs>
              <a:gs pos="50000">
                <a:srgbClr val="33CC33"/>
              </a:gs>
              <a:gs pos="100000">
                <a:srgbClr val="33CC33">
                  <a:gamma/>
                  <a:tint val="0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8382000" y="2819400"/>
            <a:ext cx="228600" cy="685800"/>
          </a:xfrm>
          <a:prstGeom prst="rect">
            <a:avLst/>
          </a:prstGeom>
          <a:gradFill rotWithShape="1">
            <a:gsLst>
              <a:gs pos="0">
                <a:srgbClr val="FF0000">
                  <a:gamma/>
                  <a:tint val="0"/>
                  <a:invGamma/>
                </a:srgbClr>
              </a:gs>
              <a:gs pos="50000">
                <a:srgbClr val="FF0000"/>
              </a:gs>
              <a:gs pos="100000">
                <a:srgbClr val="FF0000">
                  <a:gamma/>
                  <a:tint val="0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8382000" y="3581400"/>
            <a:ext cx="228600" cy="685800"/>
          </a:xfrm>
          <a:prstGeom prst="rect">
            <a:avLst/>
          </a:prstGeom>
          <a:gradFill rotWithShape="1">
            <a:gsLst>
              <a:gs pos="0">
                <a:srgbClr val="00CCFF">
                  <a:gamma/>
                  <a:tint val="0"/>
                  <a:invGamma/>
                </a:srgbClr>
              </a:gs>
              <a:gs pos="50000">
                <a:srgbClr val="00CCFF">
                  <a:alpha val="44000"/>
                </a:srgbClr>
              </a:gs>
              <a:gs pos="100000">
                <a:srgbClr val="00CCFF">
                  <a:gamma/>
                  <a:tint val="0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8382000" y="4343400"/>
            <a:ext cx="228600" cy="685800"/>
          </a:xfrm>
          <a:prstGeom prst="rect">
            <a:avLst/>
          </a:prstGeom>
          <a:gradFill rotWithShape="1">
            <a:gsLst>
              <a:gs pos="0">
                <a:srgbClr val="33CC33">
                  <a:gamma/>
                  <a:tint val="0"/>
                  <a:invGamma/>
                </a:srgbClr>
              </a:gs>
              <a:gs pos="50000">
                <a:srgbClr val="33CC33"/>
              </a:gs>
              <a:gs pos="100000">
                <a:srgbClr val="33CC33">
                  <a:gamma/>
                  <a:tint val="0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7696200" y="3505200"/>
            <a:ext cx="228600" cy="685800"/>
          </a:xfrm>
          <a:prstGeom prst="rect">
            <a:avLst/>
          </a:prstGeom>
          <a:gradFill rotWithShape="1">
            <a:gsLst>
              <a:gs pos="0">
                <a:srgbClr val="00CCFF">
                  <a:gamma/>
                  <a:tint val="0"/>
                  <a:invGamma/>
                </a:srgbClr>
              </a:gs>
              <a:gs pos="50000">
                <a:srgbClr val="00CCFF">
                  <a:alpha val="44000"/>
                </a:srgbClr>
              </a:gs>
              <a:gs pos="100000">
                <a:srgbClr val="00CCFF">
                  <a:gamma/>
                  <a:tint val="0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7696200" y="4267200"/>
            <a:ext cx="228600" cy="685800"/>
          </a:xfrm>
          <a:prstGeom prst="rect">
            <a:avLst/>
          </a:prstGeom>
          <a:gradFill rotWithShape="1">
            <a:gsLst>
              <a:gs pos="0">
                <a:srgbClr val="33CC33">
                  <a:gamma/>
                  <a:tint val="0"/>
                  <a:invGamma/>
                </a:srgbClr>
              </a:gs>
              <a:gs pos="50000">
                <a:srgbClr val="33CC33"/>
              </a:gs>
              <a:gs pos="100000">
                <a:srgbClr val="33CC33">
                  <a:gamma/>
                  <a:tint val="0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6858000" y="3886200"/>
            <a:ext cx="228600" cy="457200"/>
          </a:xfrm>
          <a:prstGeom prst="rect">
            <a:avLst/>
          </a:prstGeom>
          <a:gradFill rotWithShape="1">
            <a:gsLst>
              <a:gs pos="0">
                <a:srgbClr val="FF0000">
                  <a:gamma/>
                  <a:tint val="0"/>
                  <a:invGamma/>
                </a:srgbClr>
              </a:gs>
              <a:gs pos="50000">
                <a:srgbClr val="FF0000"/>
              </a:gs>
              <a:gs pos="100000">
                <a:srgbClr val="FF0000">
                  <a:gamma/>
                  <a:tint val="0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6858000" y="4267200"/>
            <a:ext cx="228600" cy="457200"/>
          </a:xfrm>
          <a:prstGeom prst="rect">
            <a:avLst/>
          </a:prstGeom>
          <a:gradFill rotWithShape="1">
            <a:gsLst>
              <a:gs pos="0">
                <a:srgbClr val="00CCFF">
                  <a:gamma/>
                  <a:tint val="0"/>
                  <a:invGamma/>
                </a:srgbClr>
              </a:gs>
              <a:gs pos="50000">
                <a:srgbClr val="00CCFF">
                  <a:alpha val="44000"/>
                </a:srgbClr>
              </a:gs>
              <a:gs pos="100000">
                <a:srgbClr val="00CCFF">
                  <a:gamma/>
                  <a:tint val="0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6858000" y="4724400"/>
            <a:ext cx="228600" cy="381000"/>
          </a:xfrm>
          <a:prstGeom prst="rect">
            <a:avLst/>
          </a:prstGeom>
          <a:gradFill rotWithShape="1">
            <a:gsLst>
              <a:gs pos="0">
                <a:srgbClr val="33CC33">
                  <a:gamma/>
                  <a:tint val="0"/>
                  <a:invGamma/>
                </a:srgbClr>
              </a:gs>
              <a:gs pos="50000">
                <a:srgbClr val="33CC33"/>
              </a:gs>
              <a:gs pos="100000">
                <a:srgbClr val="33CC33">
                  <a:gamma/>
                  <a:tint val="0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228600" y="5715000"/>
            <a:ext cx="2895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>
                <a:latin typeface="Arial"/>
              </a:rPr>
              <a:t>“</a:t>
            </a:r>
            <a:r>
              <a:rPr lang="en-US"/>
              <a:t>Spot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your chromatography paper and label it with a pencil.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304800" y="5410200"/>
            <a:ext cx="838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B.curus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990600" y="5410200"/>
            <a:ext cx="685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X</a:t>
            </a:r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1752600" y="5410200"/>
            <a:ext cx="533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Y</a:t>
            </a: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2438400" y="5410200"/>
            <a:ext cx="838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Z</a:t>
            </a:r>
          </a:p>
        </p:txBody>
      </p:sp>
      <p:sp>
        <p:nvSpPr>
          <p:cNvPr id="8227" name="Line 35"/>
          <p:cNvSpPr>
            <a:spLocks noChangeShapeType="1"/>
          </p:cNvSpPr>
          <p:nvPr/>
        </p:nvSpPr>
        <p:spPr bwMode="auto">
          <a:xfrm>
            <a:off x="30480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8" name="Line 36"/>
          <p:cNvSpPr>
            <a:spLocks noChangeShapeType="1"/>
          </p:cNvSpPr>
          <p:nvPr/>
        </p:nvSpPr>
        <p:spPr bwMode="auto">
          <a:xfrm>
            <a:off x="56388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3886200" y="4800600"/>
            <a:ext cx="1447800" cy="2286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6" name="Line 44"/>
          <p:cNvSpPr>
            <a:spLocks noChangeShapeType="1"/>
          </p:cNvSpPr>
          <p:nvPr/>
        </p:nvSpPr>
        <p:spPr bwMode="auto">
          <a:xfrm flipV="1">
            <a:off x="4572000" y="3886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7" name="Text Box 45"/>
          <p:cNvSpPr txBox="1">
            <a:spLocks noChangeArrowheads="1"/>
          </p:cNvSpPr>
          <p:nvPr/>
        </p:nvSpPr>
        <p:spPr bwMode="auto">
          <a:xfrm>
            <a:off x="4114800" y="3733800"/>
            <a:ext cx="990600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Water migrates up paper via capillary action and carries plant pigments with it.</a:t>
            </a:r>
          </a:p>
        </p:txBody>
      </p:sp>
      <p:sp>
        <p:nvSpPr>
          <p:cNvPr id="8238" name="Text Box 46"/>
          <p:cNvSpPr txBox="1">
            <a:spLocks noChangeArrowheads="1"/>
          </p:cNvSpPr>
          <p:nvPr/>
        </p:nvSpPr>
        <p:spPr bwMode="auto">
          <a:xfrm>
            <a:off x="6172200" y="5334000"/>
            <a:ext cx="838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B.curus</a:t>
            </a:r>
          </a:p>
        </p:txBody>
      </p:sp>
      <p:sp>
        <p:nvSpPr>
          <p:cNvPr id="8239" name="Text Box 47"/>
          <p:cNvSpPr txBox="1">
            <a:spLocks noChangeArrowheads="1"/>
          </p:cNvSpPr>
          <p:nvPr/>
        </p:nvSpPr>
        <p:spPr bwMode="auto">
          <a:xfrm>
            <a:off x="6858000" y="5334000"/>
            <a:ext cx="685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X</a:t>
            </a:r>
          </a:p>
        </p:txBody>
      </p:sp>
      <p:sp>
        <p:nvSpPr>
          <p:cNvPr id="8240" name="Text Box 48"/>
          <p:cNvSpPr txBox="1">
            <a:spLocks noChangeArrowheads="1"/>
          </p:cNvSpPr>
          <p:nvPr/>
        </p:nvSpPr>
        <p:spPr bwMode="auto">
          <a:xfrm>
            <a:off x="7620000" y="5334000"/>
            <a:ext cx="533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Y</a:t>
            </a:r>
          </a:p>
        </p:txBody>
      </p:sp>
      <p:sp>
        <p:nvSpPr>
          <p:cNvPr id="8241" name="Text Box 49"/>
          <p:cNvSpPr txBox="1">
            <a:spLocks noChangeArrowheads="1"/>
          </p:cNvSpPr>
          <p:nvPr/>
        </p:nvSpPr>
        <p:spPr bwMode="auto">
          <a:xfrm>
            <a:off x="8458200" y="5334000"/>
            <a:ext cx="533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29087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915400" cy="1143000"/>
          </a:xfrm>
        </p:spPr>
        <p:txBody>
          <a:bodyPr/>
          <a:lstStyle/>
          <a:p>
            <a:r>
              <a:rPr lang="en-US" sz="4000"/>
              <a:t>Test 5 – Indicator Tests for Enzyme M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457200" y="1752600"/>
            <a:ext cx="2971800" cy="4038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685800" y="19812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685800" y="38100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685800" y="28956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685800" y="47244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752600" y="2209800"/>
            <a:ext cx="1447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Botana curus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752600" y="3124200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Species X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752600" y="4038600"/>
            <a:ext cx="984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Species Y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752600" y="495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Species Z</a:t>
            </a:r>
          </a:p>
        </p:txBody>
      </p:sp>
      <p:sp>
        <p:nvSpPr>
          <p:cNvPr id="9232" name="Freeform 16"/>
          <p:cNvSpPr>
            <a:spLocks/>
          </p:cNvSpPr>
          <p:nvPr/>
        </p:nvSpPr>
        <p:spPr bwMode="auto">
          <a:xfrm>
            <a:off x="876300" y="2176463"/>
            <a:ext cx="390525" cy="357187"/>
          </a:xfrm>
          <a:custGeom>
            <a:avLst/>
            <a:gdLst>
              <a:gd name="T0" fmla="*/ 72 w 246"/>
              <a:gd name="T1" fmla="*/ 9 h 225"/>
              <a:gd name="T2" fmla="*/ 12 w 246"/>
              <a:gd name="T3" fmla="*/ 63 h 225"/>
              <a:gd name="T4" fmla="*/ 0 w 246"/>
              <a:gd name="T5" fmla="*/ 81 h 225"/>
              <a:gd name="T6" fmla="*/ 12 w 246"/>
              <a:gd name="T7" fmla="*/ 189 h 225"/>
              <a:gd name="T8" fmla="*/ 60 w 246"/>
              <a:gd name="T9" fmla="*/ 219 h 225"/>
              <a:gd name="T10" fmla="*/ 132 w 246"/>
              <a:gd name="T11" fmla="*/ 189 h 225"/>
              <a:gd name="T12" fmla="*/ 210 w 246"/>
              <a:gd name="T13" fmla="*/ 225 h 225"/>
              <a:gd name="T14" fmla="*/ 246 w 246"/>
              <a:gd name="T15" fmla="*/ 171 h 225"/>
              <a:gd name="T16" fmla="*/ 240 w 246"/>
              <a:gd name="T17" fmla="*/ 75 h 225"/>
              <a:gd name="T18" fmla="*/ 216 w 246"/>
              <a:gd name="T19" fmla="*/ 45 h 225"/>
              <a:gd name="T20" fmla="*/ 72 w 246"/>
              <a:gd name="T21" fmla="*/ 9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46" h="225">
                <a:moveTo>
                  <a:pt x="72" y="9"/>
                </a:moveTo>
                <a:cubicBezTo>
                  <a:pt x="38" y="20"/>
                  <a:pt x="33" y="31"/>
                  <a:pt x="12" y="63"/>
                </a:cubicBezTo>
                <a:cubicBezTo>
                  <a:pt x="8" y="69"/>
                  <a:pt x="0" y="81"/>
                  <a:pt x="0" y="81"/>
                </a:cubicBezTo>
                <a:cubicBezTo>
                  <a:pt x="0" y="85"/>
                  <a:pt x="9" y="179"/>
                  <a:pt x="12" y="189"/>
                </a:cubicBezTo>
                <a:cubicBezTo>
                  <a:pt x="17" y="207"/>
                  <a:pt x="60" y="219"/>
                  <a:pt x="60" y="219"/>
                </a:cubicBezTo>
                <a:cubicBezTo>
                  <a:pt x="87" y="212"/>
                  <a:pt x="109" y="204"/>
                  <a:pt x="132" y="189"/>
                </a:cubicBezTo>
                <a:cubicBezTo>
                  <a:pt x="170" y="194"/>
                  <a:pt x="189" y="193"/>
                  <a:pt x="210" y="225"/>
                </a:cubicBezTo>
                <a:cubicBezTo>
                  <a:pt x="240" y="215"/>
                  <a:pt x="240" y="201"/>
                  <a:pt x="246" y="171"/>
                </a:cubicBezTo>
                <a:cubicBezTo>
                  <a:pt x="244" y="139"/>
                  <a:pt x="243" y="107"/>
                  <a:pt x="240" y="75"/>
                </a:cubicBezTo>
                <a:cubicBezTo>
                  <a:pt x="238" y="52"/>
                  <a:pt x="233" y="59"/>
                  <a:pt x="216" y="45"/>
                </a:cubicBezTo>
                <a:cubicBezTo>
                  <a:pt x="162" y="0"/>
                  <a:pt x="144" y="3"/>
                  <a:pt x="72" y="9"/>
                </a:cubicBezTo>
                <a:close/>
              </a:path>
            </a:pathLst>
          </a:cu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Freeform 17"/>
          <p:cNvSpPr>
            <a:spLocks/>
          </p:cNvSpPr>
          <p:nvPr/>
        </p:nvSpPr>
        <p:spPr bwMode="auto">
          <a:xfrm>
            <a:off x="831850" y="3103563"/>
            <a:ext cx="584200" cy="430212"/>
          </a:xfrm>
          <a:custGeom>
            <a:avLst/>
            <a:gdLst>
              <a:gd name="T0" fmla="*/ 40 w 368"/>
              <a:gd name="T1" fmla="*/ 91 h 271"/>
              <a:gd name="T2" fmla="*/ 22 w 368"/>
              <a:gd name="T3" fmla="*/ 241 h 271"/>
              <a:gd name="T4" fmla="*/ 64 w 368"/>
              <a:gd name="T5" fmla="*/ 271 h 271"/>
              <a:gd name="T6" fmla="*/ 160 w 368"/>
              <a:gd name="T7" fmla="*/ 265 h 271"/>
              <a:gd name="T8" fmla="*/ 238 w 368"/>
              <a:gd name="T9" fmla="*/ 223 h 271"/>
              <a:gd name="T10" fmla="*/ 352 w 368"/>
              <a:gd name="T11" fmla="*/ 187 h 271"/>
              <a:gd name="T12" fmla="*/ 310 w 368"/>
              <a:gd name="T13" fmla="*/ 31 h 271"/>
              <a:gd name="T14" fmla="*/ 274 w 368"/>
              <a:gd name="T15" fmla="*/ 13 h 271"/>
              <a:gd name="T16" fmla="*/ 100 w 368"/>
              <a:gd name="T17" fmla="*/ 37 h 271"/>
              <a:gd name="T18" fmla="*/ 34 w 368"/>
              <a:gd name="T19" fmla="*/ 67 h 271"/>
              <a:gd name="T20" fmla="*/ 28 w 368"/>
              <a:gd name="T21" fmla="*/ 127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68" h="271">
                <a:moveTo>
                  <a:pt x="40" y="91"/>
                </a:moveTo>
                <a:cubicBezTo>
                  <a:pt x="0" y="151"/>
                  <a:pt x="1" y="133"/>
                  <a:pt x="22" y="241"/>
                </a:cubicBezTo>
                <a:cubicBezTo>
                  <a:pt x="25" y="258"/>
                  <a:pt x="50" y="261"/>
                  <a:pt x="64" y="271"/>
                </a:cubicBezTo>
                <a:cubicBezTo>
                  <a:pt x="96" y="269"/>
                  <a:pt x="128" y="268"/>
                  <a:pt x="160" y="265"/>
                </a:cubicBezTo>
                <a:cubicBezTo>
                  <a:pt x="192" y="262"/>
                  <a:pt x="209" y="233"/>
                  <a:pt x="238" y="223"/>
                </a:cubicBezTo>
                <a:cubicBezTo>
                  <a:pt x="276" y="185"/>
                  <a:pt x="293" y="192"/>
                  <a:pt x="352" y="187"/>
                </a:cubicBezTo>
                <a:cubicBezTo>
                  <a:pt x="368" y="140"/>
                  <a:pt x="350" y="63"/>
                  <a:pt x="310" y="31"/>
                </a:cubicBezTo>
                <a:cubicBezTo>
                  <a:pt x="300" y="23"/>
                  <a:pt x="285" y="20"/>
                  <a:pt x="274" y="13"/>
                </a:cubicBezTo>
                <a:cubicBezTo>
                  <a:pt x="192" y="17"/>
                  <a:pt x="155" y="0"/>
                  <a:pt x="100" y="37"/>
                </a:cubicBezTo>
                <a:cubicBezTo>
                  <a:pt x="82" y="65"/>
                  <a:pt x="68" y="61"/>
                  <a:pt x="34" y="67"/>
                </a:cubicBezTo>
                <a:cubicBezTo>
                  <a:pt x="24" y="98"/>
                  <a:pt x="28" y="79"/>
                  <a:pt x="28" y="127"/>
                </a:cubicBezTo>
              </a:path>
            </a:pathLst>
          </a:cu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Freeform 18"/>
          <p:cNvSpPr>
            <a:spLocks/>
          </p:cNvSpPr>
          <p:nvPr/>
        </p:nvSpPr>
        <p:spPr bwMode="auto">
          <a:xfrm>
            <a:off x="889000" y="4090988"/>
            <a:ext cx="303213" cy="346075"/>
          </a:xfrm>
          <a:custGeom>
            <a:avLst/>
            <a:gdLst>
              <a:gd name="T0" fmla="*/ 100 w 191"/>
              <a:gd name="T1" fmla="*/ 21 h 218"/>
              <a:gd name="T2" fmla="*/ 46 w 191"/>
              <a:gd name="T3" fmla="*/ 39 h 218"/>
              <a:gd name="T4" fmla="*/ 28 w 191"/>
              <a:gd name="T5" fmla="*/ 45 h 218"/>
              <a:gd name="T6" fmla="*/ 4 w 191"/>
              <a:gd name="T7" fmla="*/ 99 h 218"/>
              <a:gd name="T8" fmla="*/ 70 w 191"/>
              <a:gd name="T9" fmla="*/ 213 h 218"/>
              <a:gd name="T10" fmla="*/ 154 w 191"/>
              <a:gd name="T11" fmla="*/ 195 h 218"/>
              <a:gd name="T12" fmla="*/ 184 w 191"/>
              <a:gd name="T13" fmla="*/ 141 h 218"/>
              <a:gd name="T14" fmla="*/ 142 w 191"/>
              <a:gd name="T15" fmla="*/ 33 h 218"/>
              <a:gd name="T16" fmla="*/ 94 w 191"/>
              <a:gd name="T17" fmla="*/ 9 h 218"/>
              <a:gd name="T18" fmla="*/ 100 w 191"/>
              <a:gd name="T19" fmla="*/ 21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91" h="218">
                <a:moveTo>
                  <a:pt x="100" y="21"/>
                </a:moveTo>
                <a:cubicBezTo>
                  <a:pt x="82" y="27"/>
                  <a:pt x="64" y="33"/>
                  <a:pt x="46" y="39"/>
                </a:cubicBezTo>
                <a:cubicBezTo>
                  <a:pt x="40" y="41"/>
                  <a:pt x="28" y="45"/>
                  <a:pt x="28" y="45"/>
                </a:cubicBezTo>
                <a:cubicBezTo>
                  <a:pt x="17" y="61"/>
                  <a:pt x="4" y="99"/>
                  <a:pt x="4" y="99"/>
                </a:cubicBezTo>
                <a:cubicBezTo>
                  <a:pt x="10" y="181"/>
                  <a:pt x="0" y="190"/>
                  <a:pt x="70" y="213"/>
                </a:cubicBezTo>
                <a:cubicBezTo>
                  <a:pt x="87" y="211"/>
                  <a:pt x="136" y="218"/>
                  <a:pt x="154" y="195"/>
                </a:cubicBezTo>
                <a:cubicBezTo>
                  <a:pt x="167" y="179"/>
                  <a:pt x="184" y="141"/>
                  <a:pt x="184" y="141"/>
                </a:cubicBezTo>
                <a:cubicBezTo>
                  <a:pt x="178" y="69"/>
                  <a:pt x="191" y="65"/>
                  <a:pt x="142" y="33"/>
                </a:cubicBezTo>
                <a:cubicBezTo>
                  <a:pt x="127" y="11"/>
                  <a:pt x="121" y="0"/>
                  <a:pt x="94" y="9"/>
                </a:cubicBezTo>
                <a:cubicBezTo>
                  <a:pt x="87" y="31"/>
                  <a:pt x="82" y="30"/>
                  <a:pt x="100" y="21"/>
                </a:cubicBezTo>
                <a:close/>
              </a:path>
            </a:pathLst>
          </a:cu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Freeform 19"/>
          <p:cNvSpPr>
            <a:spLocks/>
          </p:cNvSpPr>
          <p:nvPr/>
        </p:nvSpPr>
        <p:spPr bwMode="auto">
          <a:xfrm>
            <a:off x="879475" y="4962525"/>
            <a:ext cx="434975" cy="396875"/>
          </a:xfrm>
          <a:custGeom>
            <a:avLst/>
            <a:gdLst>
              <a:gd name="T0" fmla="*/ 106 w 274"/>
              <a:gd name="T1" fmla="*/ 0 h 250"/>
              <a:gd name="T2" fmla="*/ 16 w 274"/>
              <a:gd name="T3" fmla="*/ 48 h 250"/>
              <a:gd name="T4" fmla="*/ 28 w 274"/>
              <a:gd name="T5" fmla="*/ 168 h 250"/>
              <a:gd name="T6" fmla="*/ 136 w 274"/>
              <a:gd name="T7" fmla="*/ 228 h 250"/>
              <a:gd name="T8" fmla="*/ 274 w 274"/>
              <a:gd name="T9" fmla="*/ 156 h 250"/>
              <a:gd name="T10" fmla="*/ 256 w 274"/>
              <a:gd name="T11" fmla="*/ 60 h 250"/>
              <a:gd name="T12" fmla="*/ 238 w 274"/>
              <a:gd name="T13" fmla="*/ 42 h 250"/>
              <a:gd name="T14" fmla="*/ 106 w 274"/>
              <a:gd name="T15" fmla="*/ 0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4" h="250">
                <a:moveTo>
                  <a:pt x="106" y="0"/>
                </a:moveTo>
                <a:cubicBezTo>
                  <a:pt x="58" y="6"/>
                  <a:pt x="32" y="0"/>
                  <a:pt x="16" y="48"/>
                </a:cubicBezTo>
                <a:cubicBezTo>
                  <a:pt x="18" y="88"/>
                  <a:pt x="0" y="140"/>
                  <a:pt x="28" y="168"/>
                </a:cubicBezTo>
                <a:cubicBezTo>
                  <a:pt x="53" y="193"/>
                  <a:pt x="103" y="217"/>
                  <a:pt x="136" y="228"/>
                </a:cubicBezTo>
                <a:cubicBezTo>
                  <a:pt x="272" y="221"/>
                  <a:pt x="255" y="250"/>
                  <a:pt x="274" y="156"/>
                </a:cubicBezTo>
                <a:cubicBezTo>
                  <a:pt x="267" y="83"/>
                  <a:pt x="274" y="115"/>
                  <a:pt x="256" y="60"/>
                </a:cubicBezTo>
                <a:cubicBezTo>
                  <a:pt x="253" y="52"/>
                  <a:pt x="245" y="47"/>
                  <a:pt x="238" y="42"/>
                </a:cubicBezTo>
                <a:cubicBezTo>
                  <a:pt x="187" y="2"/>
                  <a:pt x="173" y="0"/>
                  <a:pt x="106" y="0"/>
                </a:cubicBezTo>
                <a:close/>
              </a:path>
            </a:pathLst>
          </a:cu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685800" y="5943600"/>
            <a:ext cx="25146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Put two drops of each plant Extract in separate wells of the well tray.</a:t>
            </a:r>
          </a:p>
        </p:txBody>
      </p:sp>
      <p:sp>
        <p:nvSpPr>
          <p:cNvPr id="9237" name="AutoShape 21"/>
          <p:cNvSpPr>
            <a:spLocks noChangeArrowheads="1"/>
          </p:cNvSpPr>
          <p:nvPr/>
        </p:nvSpPr>
        <p:spPr bwMode="auto">
          <a:xfrm>
            <a:off x="4114800" y="3124200"/>
            <a:ext cx="990600" cy="1828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Rectangle 22" descr="Light vertical"/>
          <p:cNvSpPr>
            <a:spLocks noChangeArrowheads="1"/>
          </p:cNvSpPr>
          <p:nvPr/>
        </p:nvSpPr>
        <p:spPr bwMode="auto">
          <a:xfrm>
            <a:off x="4343400" y="2743200"/>
            <a:ext cx="533400" cy="381000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4191000" y="3733800"/>
            <a:ext cx="8382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Indicator Enzyme M</a:t>
            </a:r>
          </a:p>
        </p:txBody>
      </p:sp>
      <p:sp>
        <p:nvSpPr>
          <p:cNvPr id="9240" name="AutoShape 24"/>
          <p:cNvSpPr>
            <a:spLocks noChangeArrowheads="1"/>
          </p:cNvSpPr>
          <p:nvPr/>
        </p:nvSpPr>
        <p:spPr bwMode="auto">
          <a:xfrm>
            <a:off x="5562600" y="1752600"/>
            <a:ext cx="2971800" cy="4038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1" name="Oval 25"/>
          <p:cNvSpPr>
            <a:spLocks noChangeArrowheads="1"/>
          </p:cNvSpPr>
          <p:nvPr/>
        </p:nvSpPr>
        <p:spPr bwMode="auto">
          <a:xfrm>
            <a:off x="5791200" y="19812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Oval 26"/>
          <p:cNvSpPr>
            <a:spLocks noChangeArrowheads="1"/>
          </p:cNvSpPr>
          <p:nvPr/>
        </p:nvSpPr>
        <p:spPr bwMode="auto">
          <a:xfrm>
            <a:off x="5791200" y="38100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Oval 27"/>
          <p:cNvSpPr>
            <a:spLocks noChangeArrowheads="1"/>
          </p:cNvSpPr>
          <p:nvPr/>
        </p:nvSpPr>
        <p:spPr bwMode="auto">
          <a:xfrm>
            <a:off x="5791200" y="28956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Oval 28"/>
          <p:cNvSpPr>
            <a:spLocks noChangeArrowheads="1"/>
          </p:cNvSpPr>
          <p:nvPr/>
        </p:nvSpPr>
        <p:spPr bwMode="auto">
          <a:xfrm>
            <a:off x="5791200" y="47244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6858000" y="2209800"/>
            <a:ext cx="1447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Botana curus</a:t>
            </a:r>
          </a:p>
          <a:p>
            <a:pPr algn="ctr">
              <a:spcBef>
                <a:spcPct val="50000"/>
              </a:spcBef>
            </a:pPr>
            <a:r>
              <a:rPr lang="en-US" sz="1000"/>
              <a:t>(</a:t>
            </a:r>
            <a:r>
              <a:rPr lang="ja-JP" altLang="en-US" sz="1000">
                <a:latin typeface="Arial"/>
              </a:rPr>
              <a:t>“</a:t>
            </a:r>
            <a:r>
              <a:rPr lang="en-US" sz="1000"/>
              <a:t>fizzed</a:t>
            </a:r>
            <a:r>
              <a:rPr lang="ja-JP" altLang="en-US" sz="1000">
                <a:latin typeface="Arial"/>
              </a:rPr>
              <a:t>”</a:t>
            </a:r>
            <a:r>
              <a:rPr lang="en-US" sz="1000"/>
              <a:t> a little)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6858000" y="3124200"/>
            <a:ext cx="1143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Species X</a:t>
            </a:r>
          </a:p>
          <a:p>
            <a:pPr algn="ctr">
              <a:spcBef>
                <a:spcPct val="50000"/>
              </a:spcBef>
            </a:pPr>
            <a:r>
              <a:rPr lang="en-US" sz="1000"/>
              <a:t>(no </a:t>
            </a:r>
            <a:r>
              <a:rPr lang="ja-JP" altLang="en-US" sz="1000">
                <a:latin typeface="Arial"/>
              </a:rPr>
              <a:t>“</a:t>
            </a:r>
            <a:r>
              <a:rPr lang="en-US" sz="1000"/>
              <a:t>fizz</a:t>
            </a:r>
            <a:r>
              <a:rPr lang="ja-JP" altLang="en-US" sz="1000">
                <a:latin typeface="Arial"/>
              </a:rPr>
              <a:t>”</a:t>
            </a:r>
            <a:r>
              <a:rPr lang="en-US" sz="1000"/>
              <a:t>)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6934200" y="4038600"/>
            <a:ext cx="10509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/>
              <a:t>Species Y</a:t>
            </a:r>
          </a:p>
          <a:p>
            <a:pPr algn="ctr">
              <a:spcBef>
                <a:spcPct val="50000"/>
              </a:spcBef>
            </a:pPr>
            <a:r>
              <a:rPr lang="en-US" sz="1000"/>
              <a:t>(</a:t>
            </a:r>
            <a:r>
              <a:rPr lang="ja-JP" altLang="en-US" sz="1000">
                <a:latin typeface="Arial"/>
              </a:rPr>
              <a:t>“</a:t>
            </a:r>
            <a:r>
              <a:rPr lang="en-US" sz="1000"/>
              <a:t>fizzed</a:t>
            </a:r>
            <a:r>
              <a:rPr lang="ja-JP" altLang="en-US" sz="1000">
                <a:latin typeface="Arial"/>
              </a:rPr>
              <a:t>”</a:t>
            </a:r>
            <a:r>
              <a:rPr lang="en-US" sz="1000"/>
              <a:t> a little)</a:t>
            </a:r>
          </a:p>
          <a:p>
            <a:pPr algn="ctr"/>
            <a:endParaRPr lang="en-US" sz="1000"/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7010400" y="4953000"/>
            <a:ext cx="1219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Species Z</a:t>
            </a:r>
          </a:p>
          <a:p>
            <a:pPr algn="ctr">
              <a:spcBef>
                <a:spcPct val="50000"/>
              </a:spcBef>
            </a:pPr>
            <a:r>
              <a:rPr lang="en-US" sz="1000"/>
              <a:t>(</a:t>
            </a:r>
            <a:r>
              <a:rPr lang="ja-JP" altLang="en-US" sz="1000">
                <a:latin typeface="Arial"/>
              </a:rPr>
              <a:t>“</a:t>
            </a:r>
            <a:r>
              <a:rPr lang="en-US" sz="1000"/>
              <a:t>fizzed</a:t>
            </a:r>
            <a:r>
              <a:rPr lang="ja-JP" altLang="en-US" sz="1000">
                <a:latin typeface="Arial"/>
              </a:rPr>
              <a:t>”</a:t>
            </a:r>
            <a:r>
              <a:rPr lang="en-US" sz="1000"/>
              <a:t> a little)</a:t>
            </a:r>
          </a:p>
          <a:p>
            <a:pPr>
              <a:spcBef>
                <a:spcPct val="50000"/>
              </a:spcBef>
            </a:pPr>
            <a:endParaRPr lang="en-US" sz="1000"/>
          </a:p>
        </p:txBody>
      </p:sp>
      <p:sp>
        <p:nvSpPr>
          <p:cNvPr id="9249" name="Freeform 33" descr="Sphere"/>
          <p:cNvSpPr>
            <a:spLocks/>
          </p:cNvSpPr>
          <p:nvPr/>
        </p:nvSpPr>
        <p:spPr bwMode="auto">
          <a:xfrm>
            <a:off x="5981700" y="2176463"/>
            <a:ext cx="495300" cy="490537"/>
          </a:xfrm>
          <a:custGeom>
            <a:avLst/>
            <a:gdLst>
              <a:gd name="T0" fmla="*/ 72 w 246"/>
              <a:gd name="T1" fmla="*/ 9 h 225"/>
              <a:gd name="T2" fmla="*/ 12 w 246"/>
              <a:gd name="T3" fmla="*/ 63 h 225"/>
              <a:gd name="T4" fmla="*/ 0 w 246"/>
              <a:gd name="T5" fmla="*/ 81 h 225"/>
              <a:gd name="T6" fmla="*/ 12 w 246"/>
              <a:gd name="T7" fmla="*/ 189 h 225"/>
              <a:gd name="T8" fmla="*/ 60 w 246"/>
              <a:gd name="T9" fmla="*/ 219 h 225"/>
              <a:gd name="T10" fmla="*/ 132 w 246"/>
              <a:gd name="T11" fmla="*/ 189 h 225"/>
              <a:gd name="T12" fmla="*/ 210 w 246"/>
              <a:gd name="T13" fmla="*/ 225 h 225"/>
              <a:gd name="T14" fmla="*/ 246 w 246"/>
              <a:gd name="T15" fmla="*/ 171 h 225"/>
              <a:gd name="T16" fmla="*/ 240 w 246"/>
              <a:gd name="T17" fmla="*/ 75 h 225"/>
              <a:gd name="T18" fmla="*/ 216 w 246"/>
              <a:gd name="T19" fmla="*/ 45 h 225"/>
              <a:gd name="T20" fmla="*/ 72 w 246"/>
              <a:gd name="T21" fmla="*/ 9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46" h="225">
                <a:moveTo>
                  <a:pt x="72" y="9"/>
                </a:moveTo>
                <a:cubicBezTo>
                  <a:pt x="38" y="20"/>
                  <a:pt x="33" y="31"/>
                  <a:pt x="12" y="63"/>
                </a:cubicBezTo>
                <a:cubicBezTo>
                  <a:pt x="8" y="69"/>
                  <a:pt x="0" y="81"/>
                  <a:pt x="0" y="81"/>
                </a:cubicBezTo>
                <a:cubicBezTo>
                  <a:pt x="0" y="85"/>
                  <a:pt x="9" y="179"/>
                  <a:pt x="12" y="189"/>
                </a:cubicBezTo>
                <a:cubicBezTo>
                  <a:pt x="17" y="207"/>
                  <a:pt x="60" y="219"/>
                  <a:pt x="60" y="219"/>
                </a:cubicBezTo>
                <a:cubicBezTo>
                  <a:pt x="87" y="212"/>
                  <a:pt x="109" y="204"/>
                  <a:pt x="132" y="189"/>
                </a:cubicBezTo>
                <a:cubicBezTo>
                  <a:pt x="170" y="194"/>
                  <a:pt x="189" y="193"/>
                  <a:pt x="210" y="225"/>
                </a:cubicBezTo>
                <a:cubicBezTo>
                  <a:pt x="240" y="215"/>
                  <a:pt x="240" y="201"/>
                  <a:pt x="246" y="171"/>
                </a:cubicBezTo>
                <a:cubicBezTo>
                  <a:pt x="244" y="139"/>
                  <a:pt x="243" y="107"/>
                  <a:pt x="240" y="75"/>
                </a:cubicBezTo>
                <a:cubicBezTo>
                  <a:pt x="238" y="52"/>
                  <a:pt x="233" y="59"/>
                  <a:pt x="216" y="45"/>
                </a:cubicBezTo>
                <a:cubicBezTo>
                  <a:pt x="162" y="0"/>
                  <a:pt x="144" y="3"/>
                  <a:pt x="72" y="9"/>
                </a:cubicBezTo>
                <a:close/>
              </a:path>
            </a:pathLst>
          </a:custGeom>
          <a:pattFill prst="sphere">
            <a:fgClr>
              <a:srgbClr val="33CC33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0" name="Freeform 34"/>
          <p:cNvSpPr>
            <a:spLocks/>
          </p:cNvSpPr>
          <p:nvPr/>
        </p:nvSpPr>
        <p:spPr bwMode="auto">
          <a:xfrm>
            <a:off x="5937250" y="3103563"/>
            <a:ext cx="584200" cy="430212"/>
          </a:xfrm>
          <a:custGeom>
            <a:avLst/>
            <a:gdLst>
              <a:gd name="T0" fmla="*/ 40 w 368"/>
              <a:gd name="T1" fmla="*/ 91 h 271"/>
              <a:gd name="T2" fmla="*/ 22 w 368"/>
              <a:gd name="T3" fmla="*/ 241 h 271"/>
              <a:gd name="T4" fmla="*/ 64 w 368"/>
              <a:gd name="T5" fmla="*/ 271 h 271"/>
              <a:gd name="T6" fmla="*/ 160 w 368"/>
              <a:gd name="T7" fmla="*/ 265 h 271"/>
              <a:gd name="T8" fmla="*/ 238 w 368"/>
              <a:gd name="T9" fmla="*/ 223 h 271"/>
              <a:gd name="T10" fmla="*/ 352 w 368"/>
              <a:gd name="T11" fmla="*/ 187 h 271"/>
              <a:gd name="T12" fmla="*/ 310 w 368"/>
              <a:gd name="T13" fmla="*/ 31 h 271"/>
              <a:gd name="T14" fmla="*/ 274 w 368"/>
              <a:gd name="T15" fmla="*/ 13 h 271"/>
              <a:gd name="T16" fmla="*/ 100 w 368"/>
              <a:gd name="T17" fmla="*/ 37 h 271"/>
              <a:gd name="T18" fmla="*/ 34 w 368"/>
              <a:gd name="T19" fmla="*/ 67 h 271"/>
              <a:gd name="T20" fmla="*/ 28 w 368"/>
              <a:gd name="T21" fmla="*/ 127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68" h="271">
                <a:moveTo>
                  <a:pt x="40" y="91"/>
                </a:moveTo>
                <a:cubicBezTo>
                  <a:pt x="0" y="151"/>
                  <a:pt x="1" y="133"/>
                  <a:pt x="22" y="241"/>
                </a:cubicBezTo>
                <a:cubicBezTo>
                  <a:pt x="25" y="258"/>
                  <a:pt x="50" y="261"/>
                  <a:pt x="64" y="271"/>
                </a:cubicBezTo>
                <a:cubicBezTo>
                  <a:pt x="96" y="269"/>
                  <a:pt x="128" y="268"/>
                  <a:pt x="160" y="265"/>
                </a:cubicBezTo>
                <a:cubicBezTo>
                  <a:pt x="192" y="262"/>
                  <a:pt x="209" y="233"/>
                  <a:pt x="238" y="223"/>
                </a:cubicBezTo>
                <a:cubicBezTo>
                  <a:pt x="276" y="185"/>
                  <a:pt x="293" y="192"/>
                  <a:pt x="352" y="187"/>
                </a:cubicBezTo>
                <a:cubicBezTo>
                  <a:pt x="368" y="140"/>
                  <a:pt x="350" y="63"/>
                  <a:pt x="310" y="31"/>
                </a:cubicBezTo>
                <a:cubicBezTo>
                  <a:pt x="300" y="23"/>
                  <a:pt x="285" y="20"/>
                  <a:pt x="274" y="13"/>
                </a:cubicBezTo>
                <a:cubicBezTo>
                  <a:pt x="192" y="17"/>
                  <a:pt x="155" y="0"/>
                  <a:pt x="100" y="37"/>
                </a:cubicBezTo>
                <a:cubicBezTo>
                  <a:pt x="82" y="65"/>
                  <a:pt x="68" y="61"/>
                  <a:pt x="34" y="67"/>
                </a:cubicBezTo>
                <a:cubicBezTo>
                  <a:pt x="24" y="98"/>
                  <a:pt x="28" y="79"/>
                  <a:pt x="28" y="127"/>
                </a:cubicBezTo>
              </a:path>
            </a:pathLst>
          </a:cu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Freeform 35" descr="Sphere"/>
          <p:cNvSpPr>
            <a:spLocks/>
          </p:cNvSpPr>
          <p:nvPr/>
        </p:nvSpPr>
        <p:spPr bwMode="auto">
          <a:xfrm>
            <a:off x="5994400" y="4090988"/>
            <a:ext cx="303213" cy="346075"/>
          </a:xfrm>
          <a:custGeom>
            <a:avLst/>
            <a:gdLst>
              <a:gd name="T0" fmla="*/ 100 w 191"/>
              <a:gd name="T1" fmla="*/ 21 h 218"/>
              <a:gd name="T2" fmla="*/ 46 w 191"/>
              <a:gd name="T3" fmla="*/ 39 h 218"/>
              <a:gd name="T4" fmla="*/ 28 w 191"/>
              <a:gd name="T5" fmla="*/ 45 h 218"/>
              <a:gd name="T6" fmla="*/ 4 w 191"/>
              <a:gd name="T7" fmla="*/ 99 h 218"/>
              <a:gd name="T8" fmla="*/ 70 w 191"/>
              <a:gd name="T9" fmla="*/ 213 h 218"/>
              <a:gd name="T10" fmla="*/ 154 w 191"/>
              <a:gd name="T11" fmla="*/ 195 h 218"/>
              <a:gd name="T12" fmla="*/ 184 w 191"/>
              <a:gd name="T13" fmla="*/ 141 h 218"/>
              <a:gd name="T14" fmla="*/ 142 w 191"/>
              <a:gd name="T15" fmla="*/ 33 h 218"/>
              <a:gd name="T16" fmla="*/ 94 w 191"/>
              <a:gd name="T17" fmla="*/ 9 h 218"/>
              <a:gd name="T18" fmla="*/ 100 w 191"/>
              <a:gd name="T19" fmla="*/ 21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91" h="218">
                <a:moveTo>
                  <a:pt x="100" y="21"/>
                </a:moveTo>
                <a:cubicBezTo>
                  <a:pt x="82" y="27"/>
                  <a:pt x="64" y="33"/>
                  <a:pt x="46" y="39"/>
                </a:cubicBezTo>
                <a:cubicBezTo>
                  <a:pt x="40" y="41"/>
                  <a:pt x="28" y="45"/>
                  <a:pt x="28" y="45"/>
                </a:cubicBezTo>
                <a:cubicBezTo>
                  <a:pt x="17" y="61"/>
                  <a:pt x="4" y="99"/>
                  <a:pt x="4" y="99"/>
                </a:cubicBezTo>
                <a:cubicBezTo>
                  <a:pt x="10" y="181"/>
                  <a:pt x="0" y="190"/>
                  <a:pt x="70" y="213"/>
                </a:cubicBezTo>
                <a:cubicBezTo>
                  <a:pt x="87" y="211"/>
                  <a:pt x="136" y="218"/>
                  <a:pt x="154" y="195"/>
                </a:cubicBezTo>
                <a:cubicBezTo>
                  <a:pt x="167" y="179"/>
                  <a:pt x="184" y="141"/>
                  <a:pt x="184" y="141"/>
                </a:cubicBezTo>
                <a:cubicBezTo>
                  <a:pt x="178" y="69"/>
                  <a:pt x="191" y="65"/>
                  <a:pt x="142" y="33"/>
                </a:cubicBezTo>
                <a:cubicBezTo>
                  <a:pt x="127" y="11"/>
                  <a:pt x="121" y="0"/>
                  <a:pt x="94" y="9"/>
                </a:cubicBezTo>
                <a:cubicBezTo>
                  <a:pt x="87" y="31"/>
                  <a:pt x="82" y="30"/>
                  <a:pt x="100" y="21"/>
                </a:cubicBezTo>
                <a:close/>
              </a:path>
            </a:pathLst>
          </a:custGeom>
          <a:pattFill prst="sphere">
            <a:fgClr>
              <a:srgbClr val="33CC33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Freeform 36" descr="Sphere"/>
          <p:cNvSpPr>
            <a:spLocks/>
          </p:cNvSpPr>
          <p:nvPr/>
        </p:nvSpPr>
        <p:spPr bwMode="auto">
          <a:xfrm>
            <a:off x="5984875" y="4962525"/>
            <a:ext cx="434975" cy="396875"/>
          </a:xfrm>
          <a:custGeom>
            <a:avLst/>
            <a:gdLst>
              <a:gd name="T0" fmla="*/ 106 w 274"/>
              <a:gd name="T1" fmla="*/ 0 h 250"/>
              <a:gd name="T2" fmla="*/ 16 w 274"/>
              <a:gd name="T3" fmla="*/ 48 h 250"/>
              <a:gd name="T4" fmla="*/ 28 w 274"/>
              <a:gd name="T5" fmla="*/ 168 h 250"/>
              <a:gd name="T6" fmla="*/ 136 w 274"/>
              <a:gd name="T7" fmla="*/ 228 h 250"/>
              <a:gd name="T8" fmla="*/ 274 w 274"/>
              <a:gd name="T9" fmla="*/ 156 h 250"/>
              <a:gd name="T10" fmla="*/ 256 w 274"/>
              <a:gd name="T11" fmla="*/ 60 h 250"/>
              <a:gd name="T12" fmla="*/ 238 w 274"/>
              <a:gd name="T13" fmla="*/ 42 h 250"/>
              <a:gd name="T14" fmla="*/ 106 w 274"/>
              <a:gd name="T15" fmla="*/ 0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4" h="250">
                <a:moveTo>
                  <a:pt x="106" y="0"/>
                </a:moveTo>
                <a:cubicBezTo>
                  <a:pt x="58" y="6"/>
                  <a:pt x="32" y="0"/>
                  <a:pt x="16" y="48"/>
                </a:cubicBezTo>
                <a:cubicBezTo>
                  <a:pt x="18" y="88"/>
                  <a:pt x="0" y="140"/>
                  <a:pt x="28" y="168"/>
                </a:cubicBezTo>
                <a:cubicBezTo>
                  <a:pt x="53" y="193"/>
                  <a:pt x="103" y="217"/>
                  <a:pt x="136" y="228"/>
                </a:cubicBezTo>
                <a:cubicBezTo>
                  <a:pt x="272" y="221"/>
                  <a:pt x="255" y="250"/>
                  <a:pt x="274" y="156"/>
                </a:cubicBezTo>
                <a:cubicBezTo>
                  <a:pt x="267" y="83"/>
                  <a:pt x="274" y="115"/>
                  <a:pt x="256" y="60"/>
                </a:cubicBezTo>
                <a:cubicBezTo>
                  <a:pt x="253" y="52"/>
                  <a:pt x="245" y="47"/>
                  <a:pt x="238" y="42"/>
                </a:cubicBezTo>
                <a:cubicBezTo>
                  <a:pt x="187" y="2"/>
                  <a:pt x="173" y="0"/>
                  <a:pt x="106" y="0"/>
                </a:cubicBezTo>
                <a:close/>
              </a:path>
            </a:pathLst>
          </a:custGeom>
          <a:pattFill prst="sphere">
            <a:fgClr>
              <a:srgbClr val="33CC33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Line 37"/>
          <p:cNvSpPr>
            <a:spLocks noChangeShapeType="1"/>
          </p:cNvSpPr>
          <p:nvPr/>
        </p:nvSpPr>
        <p:spPr bwMode="auto">
          <a:xfrm>
            <a:off x="3124200" y="6248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3810000" y="5791200"/>
            <a:ext cx="15240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Add a small sprinkle of </a:t>
            </a:r>
            <a:r>
              <a:rPr lang="ja-JP" altLang="en-US" sz="1400">
                <a:latin typeface="Arial"/>
              </a:rPr>
              <a:t>“</a:t>
            </a:r>
            <a:r>
              <a:rPr lang="en-US" sz="1400"/>
              <a:t>Indicator Enzyme M</a:t>
            </a:r>
            <a:r>
              <a:rPr lang="ja-JP" altLang="en-US" sz="1400">
                <a:latin typeface="Arial"/>
              </a:rPr>
              <a:t>”</a:t>
            </a:r>
            <a:endParaRPr lang="en-US" sz="1400"/>
          </a:p>
        </p:txBody>
      </p:sp>
      <p:sp>
        <p:nvSpPr>
          <p:cNvPr id="9255" name="Line 39"/>
          <p:cNvSpPr>
            <a:spLocks noChangeShapeType="1"/>
          </p:cNvSpPr>
          <p:nvPr/>
        </p:nvSpPr>
        <p:spPr bwMode="auto">
          <a:xfrm>
            <a:off x="5334000" y="6248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6019800" y="6019800"/>
            <a:ext cx="2667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Record your results.</a:t>
            </a:r>
          </a:p>
        </p:txBody>
      </p:sp>
      <p:cxnSp>
        <p:nvCxnSpPr>
          <p:cNvPr id="9257" name="AutoShape 41"/>
          <p:cNvCxnSpPr>
            <a:cxnSpLocks noChangeShapeType="1"/>
            <a:endCxn id="9221" idx="7"/>
          </p:cNvCxnSpPr>
          <p:nvPr/>
        </p:nvCxnSpPr>
        <p:spPr bwMode="auto">
          <a:xfrm rot="10800000">
            <a:off x="1401763" y="2103438"/>
            <a:ext cx="3246437" cy="563562"/>
          </a:xfrm>
          <a:prstGeom prst="curvedConnector4">
            <a:avLst>
              <a:gd name="adj1" fmla="val 48116"/>
              <a:gd name="adj2" fmla="val 229292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39620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 6 </a:t>
            </a:r>
            <a:r>
              <a:rPr lang="en-US" dirty="0" smtClean="0"/>
              <a:t>– Gel Electrophoresis</a:t>
            </a:r>
            <a:endParaRPr lang="en-US" dirty="0"/>
          </a:p>
        </p:txBody>
      </p:sp>
      <p:pic>
        <p:nvPicPr>
          <p:cNvPr id="4" name="Picture 3" descr="Macintosh HD:Users:vjoralemon:Desktop:Screenshots:Screen Shot 2014-02-10 at 11.03.13 PM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31" y="2070100"/>
            <a:ext cx="7103745" cy="47879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58758" y="1417638"/>
            <a:ext cx="7214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Botana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Curus</a:t>
            </a:r>
            <a:r>
              <a:rPr lang="en-US" sz="2800" b="1" dirty="0" smtClean="0"/>
              <a:t>	X			Y		      Z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76861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7 – Amino Acid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section is in your lab handout. Complete the amino acid sequence, then fill out the data table</a:t>
            </a:r>
            <a:endParaRPr lang="en-US" dirty="0"/>
          </a:p>
        </p:txBody>
      </p:sp>
      <p:pic>
        <p:nvPicPr>
          <p:cNvPr id="4" name="Picture 5" descr="image0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332" y="2568013"/>
            <a:ext cx="4698418" cy="4073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1555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5575</TotalTime>
  <Words>301</Words>
  <Application>Microsoft Macintosh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Lab 16 Remake Guide</vt:lpstr>
      <vt:lpstr>Overview</vt:lpstr>
      <vt:lpstr>Test 1 - Structural Characteristics of Plants</vt:lpstr>
      <vt:lpstr>Test 2 – Structural Characteristics of Seeds</vt:lpstr>
      <vt:lpstr>Test 3 – Microscopic Internal Structures of Stems</vt:lpstr>
      <vt:lpstr>Test 4 – Paper Chromatography to Separate Plant Pigments</vt:lpstr>
      <vt:lpstr>Test 5 – Indicator Tests for Enzyme M</vt:lpstr>
      <vt:lpstr>Test 6 – Gel Electrophoresis</vt:lpstr>
      <vt:lpstr>Test 7 – Amino Acid Sequence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16 Remake Guide</dc:title>
  <dc:creator>Vincent Joralemon</dc:creator>
  <cp:lastModifiedBy>Vincent Joralemon</cp:lastModifiedBy>
  <cp:revision>3</cp:revision>
  <dcterms:created xsi:type="dcterms:W3CDTF">2014-02-14T18:33:23Z</dcterms:created>
  <dcterms:modified xsi:type="dcterms:W3CDTF">2014-02-18T15:29:05Z</dcterms:modified>
</cp:coreProperties>
</file>